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382"/>
    <a:srgbClr val="6A2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4"/>
    <p:restoredTop sz="94710"/>
  </p:normalViewPr>
  <p:slideViewPr>
    <p:cSldViewPr snapToGrid="0">
      <p:cViewPr>
        <p:scale>
          <a:sx n="100" d="100"/>
          <a:sy n="100" d="100"/>
        </p:scale>
        <p:origin x="288"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7E4363FE-712E-44DE-8FD2-C80DACE07BF2}" type="datetimeFigureOut">
              <a:rPr lang="nl-NL" smtClean="0"/>
              <a:t>31-5-2023</a:t>
            </a:fld>
            <a:endParaRPr lang="nl-NL"/>
          </a:p>
        </p:txBody>
      </p:sp>
      <p:sp>
        <p:nvSpPr>
          <p:cNvPr id="4" name="Tijdelijke aanduiding voor voettekst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7CBCAEAC-20AE-4160-A0EE-5537FA9C9351}" type="slidenum">
              <a:rPr lang="nl-NL" smtClean="0"/>
              <a:t>‹nr.›</a:t>
            </a:fld>
            <a:endParaRPr lang="nl-NL"/>
          </a:p>
        </p:txBody>
      </p:sp>
    </p:spTree>
    <p:extLst>
      <p:ext uri="{BB962C8B-B14F-4D97-AF65-F5344CB8AC3E}">
        <p14:creationId xmlns:p14="http://schemas.microsoft.com/office/powerpoint/2010/main" val="1400711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0A15140-11FA-7B43-AF60-F27B31D4F2D7}" type="datetimeFigureOut">
              <a:rPr lang="nl-NL" smtClean="0"/>
              <a:t>31-5-2023</a:t>
            </a:fld>
            <a:endParaRPr lang="nl-NL"/>
          </a:p>
        </p:txBody>
      </p:sp>
      <p:sp>
        <p:nvSpPr>
          <p:cNvPr id="4" name="Tijdelijke aanduiding voor dia-afbeelding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4C22DE7-A372-174B-BD13-514C77810077}" type="slidenum">
              <a:rPr lang="nl-NL" smtClean="0"/>
              <a:t>‹nr.›</a:t>
            </a:fld>
            <a:endParaRPr lang="nl-NL"/>
          </a:p>
        </p:txBody>
      </p:sp>
    </p:spTree>
    <p:extLst>
      <p:ext uri="{BB962C8B-B14F-4D97-AF65-F5344CB8AC3E}">
        <p14:creationId xmlns:p14="http://schemas.microsoft.com/office/powerpoint/2010/main" val="409586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C22DE7-A372-174B-BD13-514C77810077}" type="slidenum">
              <a:rPr lang="nl-NL" smtClean="0"/>
              <a:t>1</a:t>
            </a:fld>
            <a:endParaRPr lang="nl-NL"/>
          </a:p>
        </p:txBody>
      </p:sp>
    </p:spTree>
    <p:extLst>
      <p:ext uri="{BB962C8B-B14F-4D97-AF65-F5344CB8AC3E}">
        <p14:creationId xmlns:p14="http://schemas.microsoft.com/office/powerpoint/2010/main" val="18803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C22DE7-A372-174B-BD13-514C77810077}" type="slidenum">
              <a:rPr lang="nl-NL" smtClean="0"/>
              <a:t>2</a:t>
            </a:fld>
            <a:endParaRPr lang="nl-NL"/>
          </a:p>
        </p:txBody>
      </p:sp>
    </p:spTree>
    <p:extLst>
      <p:ext uri="{BB962C8B-B14F-4D97-AF65-F5344CB8AC3E}">
        <p14:creationId xmlns:p14="http://schemas.microsoft.com/office/powerpoint/2010/main" val="284715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C22DE7-A372-174B-BD13-514C77810077}" type="slidenum">
              <a:rPr lang="nl-NL" smtClean="0"/>
              <a:t>3</a:t>
            </a:fld>
            <a:endParaRPr lang="nl-NL"/>
          </a:p>
        </p:txBody>
      </p:sp>
    </p:spTree>
    <p:extLst>
      <p:ext uri="{BB962C8B-B14F-4D97-AF65-F5344CB8AC3E}">
        <p14:creationId xmlns:p14="http://schemas.microsoft.com/office/powerpoint/2010/main" val="269920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C22DE7-A372-174B-BD13-514C77810077}" type="slidenum">
              <a:rPr lang="nl-NL" smtClean="0"/>
              <a:t>4</a:t>
            </a:fld>
            <a:endParaRPr lang="nl-NL"/>
          </a:p>
        </p:txBody>
      </p:sp>
    </p:spTree>
    <p:extLst>
      <p:ext uri="{BB962C8B-B14F-4D97-AF65-F5344CB8AC3E}">
        <p14:creationId xmlns:p14="http://schemas.microsoft.com/office/powerpoint/2010/main" val="322074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C22DE7-A372-174B-BD13-514C77810077}" type="slidenum">
              <a:rPr lang="nl-NL" smtClean="0"/>
              <a:t>5</a:t>
            </a:fld>
            <a:endParaRPr lang="nl-NL"/>
          </a:p>
        </p:txBody>
      </p:sp>
    </p:spTree>
    <p:extLst>
      <p:ext uri="{BB962C8B-B14F-4D97-AF65-F5344CB8AC3E}">
        <p14:creationId xmlns:p14="http://schemas.microsoft.com/office/powerpoint/2010/main" val="400781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C22DE7-A372-174B-BD13-514C77810077}" type="slidenum">
              <a:rPr lang="nl-NL" smtClean="0"/>
              <a:t>6</a:t>
            </a:fld>
            <a:endParaRPr lang="nl-NL"/>
          </a:p>
        </p:txBody>
      </p:sp>
    </p:spTree>
    <p:extLst>
      <p:ext uri="{BB962C8B-B14F-4D97-AF65-F5344CB8AC3E}">
        <p14:creationId xmlns:p14="http://schemas.microsoft.com/office/powerpoint/2010/main" val="2332279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69B53-75E8-5EBA-0139-D808A98EC13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27C731-2002-F7F6-2BE7-7F99DC7A5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AC32C32-E29F-4332-4ED2-E2BFBD92734E}"/>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5" name="Tijdelijke aanduiding voor voettekst 4">
            <a:extLst>
              <a:ext uri="{FF2B5EF4-FFF2-40B4-BE49-F238E27FC236}">
                <a16:creationId xmlns:a16="http://schemas.microsoft.com/office/drawing/2014/main" id="{81D067C5-6C40-EEE3-D882-776079F958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CBBAB9-5A41-66D7-54E1-5FB6F357C525}"/>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191274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A3EF5-8E9E-F340-EB93-C836D2B1F9E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57417EA-B51F-FD38-4AB2-1C3A8597BAA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B51EC9-05F5-6604-CE1B-34A946F0EB15}"/>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5" name="Tijdelijke aanduiding voor voettekst 4">
            <a:extLst>
              <a:ext uri="{FF2B5EF4-FFF2-40B4-BE49-F238E27FC236}">
                <a16:creationId xmlns:a16="http://schemas.microsoft.com/office/drawing/2014/main" id="{FE95EBB7-4F67-1266-92D2-6D2C0C098E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AD3DB8-31B8-B5BE-8586-3029C20E30B6}"/>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242871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8880A7F-C2C6-57BE-3B09-53E1E0C0D8A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2B6D68B-E068-11F0-DC0C-B7C8345EF02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CA14AC-4DD0-BC11-D8CC-4CF87DDFDD6A}"/>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5" name="Tijdelijke aanduiding voor voettekst 4">
            <a:extLst>
              <a:ext uri="{FF2B5EF4-FFF2-40B4-BE49-F238E27FC236}">
                <a16:creationId xmlns:a16="http://schemas.microsoft.com/office/drawing/2014/main" id="{C62C2E8F-6491-923F-F6C7-5A7AE29E8D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CB4A03-F734-F35C-4DE9-65A0F404A5F3}"/>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17110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9A241-0409-8348-7AF0-5F4BF9878A4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FD00462-6028-C95F-CC72-8D5BD235894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5DDA216-1E10-BD81-2E69-DCAFA1044E5E}"/>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5" name="Tijdelijke aanduiding voor voettekst 4">
            <a:extLst>
              <a:ext uri="{FF2B5EF4-FFF2-40B4-BE49-F238E27FC236}">
                <a16:creationId xmlns:a16="http://schemas.microsoft.com/office/drawing/2014/main" id="{345E0623-19C5-CA7A-AA3C-A0BF3E29D9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F1B61D-1D44-A07F-BB1B-B5D806394857}"/>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281168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BC900-EFE4-5986-C23E-4DFB1D874B2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8B339A7-FB5E-A645-9C81-5D068D018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32660BB-8FE4-A0C0-53BB-310C49EC6804}"/>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5" name="Tijdelijke aanduiding voor voettekst 4">
            <a:extLst>
              <a:ext uri="{FF2B5EF4-FFF2-40B4-BE49-F238E27FC236}">
                <a16:creationId xmlns:a16="http://schemas.microsoft.com/office/drawing/2014/main" id="{264FF81B-EE70-3D05-CB74-0E742B6D4B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42ECC6-DCC8-9C0E-AF17-B64AADEB7B76}"/>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311283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5B826-549B-DA36-D580-C352865766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DB9A884-6FE5-3261-2B49-751B89EBAD2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2AFCC5C-6313-250F-38DF-2FFCB2262E4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A15E725-BAC5-9D5D-0589-94B97DAEFAC1}"/>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6" name="Tijdelijke aanduiding voor voettekst 5">
            <a:extLst>
              <a:ext uri="{FF2B5EF4-FFF2-40B4-BE49-F238E27FC236}">
                <a16:creationId xmlns:a16="http://schemas.microsoft.com/office/drawing/2014/main" id="{11DA44CC-6F0C-24DF-5062-097A9EBF803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7B916E-25DD-5481-8F4A-1A666B94F3AF}"/>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368916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E1A1F-7709-BE28-625B-DF0A3CF2FED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9C2B1AC-CAAE-137C-3E0D-17A9F296A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6248556-E531-D6D7-A02D-60985334B00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32363B-633F-56B5-1CB4-B95744FA8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135E74D-41D0-F136-C3E4-2F12FEC0EE1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99A5687-87D8-4733-3031-9808B465FF80}"/>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8" name="Tijdelijke aanduiding voor voettekst 7">
            <a:extLst>
              <a:ext uri="{FF2B5EF4-FFF2-40B4-BE49-F238E27FC236}">
                <a16:creationId xmlns:a16="http://schemas.microsoft.com/office/drawing/2014/main" id="{2E1F0F31-E750-8758-5A49-7CFD95BEB66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51F06F-8D98-8EB4-99A6-0E8118093887}"/>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288203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26DED-2E51-90C2-F883-ED9E3CEA2E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26C65E0-27C9-78FC-1CDD-E2B738172F4C}"/>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4" name="Tijdelijke aanduiding voor voettekst 3">
            <a:extLst>
              <a:ext uri="{FF2B5EF4-FFF2-40B4-BE49-F238E27FC236}">
                <a16:creationId xmlns:a16="http://schemas.microsoft.com/office/drawing/2014/main" id="{19AA0444-F128-2E5E-7588-6B309A7778D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DF1D015-3978-28BE-5795-DC7759B4C105}"/>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81856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B74E321-9B11-61C8-1CB2-EF5547CC8494}"/>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3" name="Tijdelijke aanduiding voor voettekst 2">
            <a:extLst>
              <a:ext uri="{FF2B5EF4-FFF2-40B4-BE49-F238E27FC236}">
                <a16:creationId xmlns:a16="http://schemas.microsoft.com/office/drawing/2014/main" id="{341C4B33-F1E7-29D0-037B-3CEBF4FF111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D6F6A54-0AED-2BBD-099B-D445F43D57FC}"/>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19826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13A89-892B-F20D-DA1E-3F6A6F919F0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21E0690-F99B-96F5-62AD-C37CFF557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76E6884-3F92-D87A-C082-51670FD06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A7403D-A27E-A527-CD03-54AAB78D20A3}"/>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6" name="Tijdelijke aanduiding voor voettekst 5">
            <a:extLst>
              <a:ext uri="{FF2B5EF4-FFF2-40B4-BE49-F238E27FC236}">
                <a16:creationId xmlns:a16="http://schemas.microsoft.com/office/drawing/2014/main" id="{930F2C29-9D5F-7A62-324F-50F3781ABE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12AAB6-640F-8D2D-0133-5031E371D6C8}"/>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273023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35236-CE30-66DA-50FC-3C936E2CFD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450C6F5-751C-6DD4-03C9-19D1BF222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FEFD164-D813-A958-A8C4-D007E3551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636129-E582-D1EB-29DE-0016BAEA0EA5}"/>
              </a:ext>
            </a:extLst>
          </p:cNvPr>
          <p:cNvSpPr>
            <a:spLocks noGrp="1"/>
          </p:cNvSpPr>
          <p:nvPr>
            <p:ph type="dt" sz="half" idx="10"/>
          </p:nvPr>
        </p:nvSpPr>
        <p:spPr/>
        <p:txBody>
          <a:bodyPr/>
          <a:lstStyle/>
          <a:p>
            <a:fld id="{954F5261-CFC2-E445-B593-CB611B125DBC}" type="datetimeFigureOut">
              <a:rPr lang="nl-NL" smtClean="0"/>
              <a:t>31-5-2023</a:t>
            </a:fld>
            <a:endParaRPr lang="nl-NL"/>
          </a:p>
        </p:txBody>
      </p:sp>
      <p:sp>
        <p:nvSpPr>
          <p:cNvPr id="6" name="Tijdelijke aanduiding voor voettekst 5">
            <a:extLst>
              <a:ext uri="{FF2B5EF4-FFF2-40B4-BE49-F238E27FC236}">
                <a16:creationId xmlns:a16="http://schemas.microsoft.com/office/drawing/2014/main" id="{97C89B9E-57F2-068D-F300-7986601EE90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D2364B-55E2-9FCE-866D-27D70CAE92F3}"/>
              </a:ext>
            </a:extLst>
          </p:cNvPr>
          <p:cNvSpPr>
            <a:spLocks noGrp="1"/>
          </p:cNvSpPr>
          <p:nvPr>
            <p:ph type="sldNum" sz="quarter" idx="12"/>
          </p:nvPr>
        </p:nvSpPr>
        <p:spPr/>
        <p:txBody>
          <a:bodyPr/>
          <a:lstStyle/>
          <a:p>
            <a:fld id="{988B21EB-CA0D-1C4A-9C6B-44A717E7A19A}" type="slidenum">
              <a:rPr lang="nl-NL" smtClean="0"/>
              <a:t>‹nr.›</a:t>
            </a:fld>
            <a:endParaRPr lang="nl-NL"/>
          </a:p>
        </p:txBody>
      </p:sp>
    </p:spTree>
    <p:extLst>
      <p:ext uri="{BB962C8B-B14F-4D97-AF65-F5344CB8AC3E}">
        <p14:creationId xmlns:p14="http://schemas.microsoft.com/office/powerpoint/2010/main" val="70647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D9EBCE3-790B-0C3F-D036-FCE64954D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33E79B2-04AD-73B1-6B2D-33E83E2D7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A1E59B-E690-509B-44EF-DA2EBC49C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F5261-CFC2-E445-B593-CB611B125DBC}" type="datetimeFigureOut">
              <a:rPr lang="nl-NL" smtClean="0"/>
              <a:t>31-5-2023</a:t>
            </a:fld>
            <a:endParaRPr lang="nl-NL"/>
          </a:p>
        </p:txBody>
      </p:sp>
      <p:sp>
        <p:nvSpPr>
          <p:cNvPr id="5" name="Tijdelijke aanduiding voor voettekst 4">
            <a:extLst>
              <a:ext uri="{FF2B5EF4-FFF2-40B4-BE49-F238E27FC236}">
                <a16:creationId xmlns:a16="http://schemas.microsoft.com/office/drawing/2014/main" id="{A99A5BB1-8D60-BB62-FCEE-938265061E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3EC3D46-B816-74CB-7177-2A94838DE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B21EB-CA0D-1C4A-9C6B-44A717E7A19A}" type="slidenum">
              <a:rPr lang="nl-NL" smtClean="0"/>
              <a:t>‹nr.›</a:t>
            </a:fld>
            <a:endParaRPr lang="nl-NL"/>
          </a:p>
        </p:txBody>
      </p:sp>
    </p:spTree>
    <p:extLst>
      <p:ext uri="{BB962C8B-B14F-4D97-AF65-F5344CB8AC3E}">
        <p14:creationId xmlns:p14="http://schemas.microsoft.com/office/powerpoint/2010/main" val="302693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persoon, Menselijk gezicht, kleding, hemel&#10;&#10;Automatisch gegenereerde beschrijving">
            <a:extLst>
              <a:ext uri="{FF2B5EF4-FFF2-40B4-BE49-F238E27FC236}">
                <a16:creationId xmlns:a16="http://schemas.microsoft.com/office/drawing/2014/main" id="{452E1864-E8F5-371E-CAC6-C8C68F8261B0}"/>
              </a:ext>
            </a:extLst>
          </p:cNvPr>
          <p:cNvPicPr>
            <a:picLocks noChangeAspect="1"/>
          </p:cNvPicPr>
          <p:nvPr/>
        </p:nvPicPr>
        <p:blipFill>
          <a:blip r:embed="rId3"/>
          <a:stretch>
            <a:fillRect/>
          </a:stretch>
        </p:blipFill>
        <p:spPr>
          <a:xfrm>
            <a:off x="0" y="0"/>
            <a:ext cx="12192000" cy="6858000"/>
          </a:xfrm>
          <a:prstGeom prst="rect">
            <a:avLst/>
          </a:prstGeom>
        </p:spPr>
      </p:pic>
      <p:pic>
        <p:nvPicPr>
          <p:cNvPr id="16" name="Afbeelding 15" descr="Afbeelding met schermopname, Graphics, Kleurrijkheid, ontwerp&#10;&#10;Automatisch gegenereerde beschrijving">
            <a:extLst>
              <a:ext uri="{FF2B5EF4-FFF2-40B4-BE49-F238E27FC236}">
                <a16:creationId xmlns:a16="http://schemas.microsoft.com/office/drawing/2014/main" id="{48F23D00-19EE-461D-4389-1E51973D3112}"/>
              </a:ext>
            </a:extLst>
          </p:cNvPr>
          <p:cNvPicPr>
            <a:picLocks noChangeAspect="1"/>
          </p:cNvPicPr>
          <p:nvPr/>
        </p:nvPicPr>
        <p:blipFill>
          <a:blip r:embed="rId4"/>
          <a:stretch>
            <a:fillRect/>
          </a:stretch>
        </p:blipFill>
        <p:spPr>
          <a:xfrm>
            <a:off x="805678" y="0"/>
            <a:ext cx="10680701" cy="6858000"/>
          </a:xfrm>
          <a:prstGeom prst="rect">
            <a:avLst/>
          </a:prstGeom>
        </p:spPr>
      </p:pic>
      <p:sp>
        <p:nvSpPr>
          <p:cNvPr id="2" name="Titel 1">
            <a:extLst>
              <a:ext uri="{FF2B5EF4-FFF2-40B4-BE49-F238E27FC236}">
                <a16:creationId xmlns:a16="http://schemas.microsoft.com/office/drawing/2014/main" id="{442C0FE7-7EC5-78E1-DCAB-996D1CE835CB}"/>
              </a:ext>
            </a:extLst>
          </p:cNvPr>
          <p:cNvSpPr>
            <a:spLocks noGrp="1"/>
          </p:cNvSpPr>
          <p:nvPr>
            <p:ph type="ctrTitle"/>
          </p:nvPr>
        </p:nvSpPr>
        <p:spPr>
          <a:xfrm>
            <a:off x="1547853" y="596792"/>
            <a:ext cx="9144000" cy="2387600"/>
          </a:xfrm>
        </p:spPr>
        <p:txBody>
          <a:bodyPr>
            <a:normAutofit/>
          </a:bodyPr>
          <a:lstStyle/>
          <a:p>
            <a:pPr algn="l"/>
            <a:r>
              <a:rPr lang="nl-NL" sz="4800" b="1" dirty="0">
                <a:solidFill>
                  <a:srgbClr val="6A2382"/>
                </a:solidFill>
                <a:latin typeface="Arial Narrow" panose="020B0604020202020204" pitchFamily="34" charset="0"/>
                <a:cs typeface="Arial Narrow" panose="020B0604020202020204" pitchFamily="34" charset="0"/>
              </a:rPr>
              <a:t>Vloeiende overgang</a:t>
            </a:r>
            <a:br>
              <a:rPr lang="nl-NL" sz="4800" b="1" dirty="0">
                <a:solidFill>
                  <a:srgbClr val="6A2382"/>
                </a:solidFill>
                <a:latin typeface="Arial Narrow" panose="020B0604020202020204" pitchFamily="34" charset="0"/>
                <a:cs typeface="Arial Narrow" panose="020B0604020202020204" pitchFamily="34" charset="0"/>
              </a:rPr>
            </a:br>
            <a:r>
              <a:rPr lang="nl-NL" sz="4800" b="1" dirty="0">
                <a:solidFill>
                  <a:srgbClr val="6A2382"/>
                </a:solidFill>
                <a:latin typeface="Arial Narrow" panose="020B0604020202020204" pitchFamily="34" charset="0"/>
                <a:cs typeface="Arial Narrow" panose="020B0604020202020204" pitchFamily="34" charset="0"/>
              </a:rPr>
              <a:t>van basis- naar</a:t>
            </a:r>
            <a:br>
              <a:rPr lang="nl-NL" sz="4800" b="1" dirty="0">
                <a:solidFill>
                  <a:srgbClr val="6A2382"/>
                </a:solidFill>
                <a:latin typeface="Arial Narrow" panose="020B0604020202020204" pitchFamily="34" charset="0"/>
                <a:cs typeface="Arial Narrow" panose="020B0604020202020204" pitchFamily="34" charset="0"/>
              </a:rPr>
            </a:br>
            <a:r>
              <a:rPr lang="nl-NL" sz="4800" b="1" dirty="0">
                <a:solidFill>
                  <a:srgbClr val="6A2382"/>
                </a:solidFill>
                <a:latin typeface="Arial Narrow" panose="020B0604020202020204" pitchFamily="34" charset="0"/>
                <a:cs typeface="Arial Narrow" panose="020B0604020202020204" pitchFamily="34" charset="0"/>
              </a:rPr>
              <a:t>voortgezet onderwijs</a:t>
            </a:r>
          </a:p>
        </p:txBody>
      </p:sp>
      <p:pic>
        <p:nvPicPr>
          <p:cNvPr id="8" name="Afbeelding 7" descr="Afbeelding met tekst, Lettertype, logo, Graphics&#10;&#10;Automatisch gegenereerde beschrijving">
            <a:extLst>
              <a:ext uri="{FF2B5EF4-FFF2-40B4-BE49-F238E27FC236}">
                <a16:creationId xmlns:a16="http://schemas.microsoft.com/office/drawing/2014/main" id="{3E33B7D1-9BA6-0733-1BC8-11AEDD4E9FE1}"/>
              </a:ext>
            </a:extLst>
          </p:cNvPr>
          <p:cNvPicPr>
            <a:picLocks noChangeAspect="1"/>
          </p:cNvPicPr>
          <p:nvPr/>
        </p:nvPicPr>
        <p:blipFill>
          <a:blip r:embed="rId5"/>
          <a:stretch>
            <a:fillRect/>
          </a:stretch>
        </p:blipFill>
        <p:spPr>
          <a:xfrm>
            <a:off x="9118930" y="710407"/>
            <a:ext cx="2410313" cy="1289843"/>
          </a:xfrm>
          <a:prstGeom prst="rect">
            <a:avLst/>
          </a:prstGeom>
        </p:spPr>
      </p:pic>
    </p:spTree>
    <p:extLst>
      <p:ext uri="{BB962C8B-B14F-4D97-AF65-F5344CB8AC3E}">
        <p14:creationId xmlns:p14="http://schemas.microsoft.com/office/powerpoint/2010/main" val="77644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descr="Afbeelding met schermopname, Graphics, ontwerp&#10;&#10;Automatisch gegenereerde beschrijving">
            <a:extLst>
              <a:ext uri="{FF2B5EF4-FFF2-40B4-BE49-F238E27FC236}">
                <a16:creationId xmlns:a16="http://schemas.microsoft.com/office/drawing/2014/main" id="{57D20A68-202E-FB9F-98A2-92B9B6D51197}"/>
              </a:ext>
            </a:extLst>
          </p:cNvPr>
          <p:cNvPicPr>
            <a:picLocks noChangeAspect="1"/>
          </p:cNvPicPr>
          <p:nvPr/>
        </p:nvPicPr>
        <p:blipFill>
          <a:blip r:embed="rId3"/>
          <a:stretch>
            <a:fillRect/>
          </a:stretch>
        </p:blipFill>
        <p:spPr>
          <a:xfrm>
            <a:off x="753000" y="0"/>
            <a:ext cx="9456475" cy="6854357"/>
          </a:xfrm>
          <a:prstGeom prst="rect">
            <a:avLst/>
          </a:prstGeom>
        </p:spPr>
      </p:pic>
      <p:sp>
        <p:nvSpPr>
          <p:cNvPr id="3" name="Ondertitel 2">
            <a:extLst>
              <a:ext uri="{FF2B5EF4-FFF2-40B4-BE49-F238E27FC236}">
                <a16:creationId xmlns:a16="http://schemas.microsoft.com/office/drawing/2014/main" id="{3E3B2EDD-656C-D246-AC84-4198670BA125}"/>
              </a:ext>
            </a:extLst>
          </p:cNvPr>
          <p:cNvSpPr>
            <a:spLocks noGrp="1"/>
          </p:cNvSpPr>
          <p:nvPr>
            <p:ph type="subTitle" idx="1"/>
          </p:nvPr>
        </p:nvSpPr>
        <p:spPr>
          <a:xfrm>
            <a:off x="1563755" y="1773238"/>
            <a:ext cx="6467707" cy="1735679"/>
          </a:xfrm>
        </p:spPr>
        <p:txBody>
          <a:bodyPr>
            <a:normAutofit lnSpcReduction="10000"/>
          </a:bodyPr>
          <a:lstStyle/>
          <a:p>
            <a:pPr algn="l">
              <a:lnSpc>
                <a:spcPct val="150000"/>
              </a:lnSpc>
            </a:pPr>
            <a:r>
              <a:rPr lang="nl-NL" sz="1200" dirty="0">
                <a:effectLst/>
                <a:latin typeface="Arial Narrow" panose="020B0604020202020204" pitchFamily="34" charset="0"/>
                <a:cs typeface="Arial Narrow" panose="020B0604020202020204" pitchFamily="34" charset="0"/>
              </a:rPr>
              <a:t>De </a:t>
            </a:r>
            <a:r>
              <a:rPr lang="nl-NL" sz="1200" dirty="0">
                <a:latin typeface="Arial Narrow" panose="020B0604020202020204" pitchFamily="34" charset="0"/>
                <a:cs typeface="Arial Narrow" panose="020B0604020202020204" pitchFamily="34" charset="0"/>
              </a:rPr>
              <a:t>overgang</a:t>
            </a:r>
            <a:r>
              <a:rPr lang="nl-NL" sz="1200" dirty="0">
                <a:effectLst/>
                <a:latin typeface="Arial Narrow" panose="020B0604020202020204" pitchFamily="34" charset="0"/>
                <a:cs typeface="Arial Narrow" panose="020B0604020202020204" pitchFamily="34" charset="0"/>
              </a:rPr>
              <a:t> naar de middelbare school gaat gelukkig bij veel kinderen geruisloos. Natuurlijk is de eerste dag spannend en kosten de eerste weken bijzonder veel energie, maar na een maand zie je dat de meeste leerlingen zich al volledig thuis voelen. Dit betekent echter niet dat alle leerlingen makkelijk aansluiting vinden bij de vakken die worden aangeboden op hun nieuwe school. De Onderwijsraad concludeert in 2014 dat er een kloof bestaat tussen het curriculum van het basisonderwijs en het voortgezet onderwijs en dat er te weinig afstemming is om tot een doorlopende leerlijn te komen.</a:t>
            </a:r>
          </a:p>
          <a:p>
            <a:pPr algn="l">
              <a:lnSpc>
                <a:spcPct val="100000"/>
              </a:lnSpc>
            </a:pPr>
            <a:endParaRPr lang="nl-NL" sz="1200" dirty="0">
              <a:latin typeface="Arial Narrow" panose="020B0604020202020204" pitchFamily="34" charset="0"/>
              <a:cs typeface="Arial Narrow" panose="020B0604020202020204" pitchFamily="34" charset="0"/>
            </a:endParaRPr>
          </a:p>
        </p:txBody>
      </p:sp>
      <p:sp>
        <p:nvSpPr>
          <p:cNvPr id="7" name="Titel 1">
            <a:extLst>
              <a:ext uri="{FF2B5EF4-FFF2-40B4-BE49-F238E27FC236}">
                <a16:creationId xmlns:a16="http://schemas.microsoft.com/office/drawing/2014/main" id="{2FA3CD2F-7EE1-4C7A-9511-B0E90F0D5AF4}"/>
              </a:ext>
            </a:extLst>
          </p:cNvPr>
          <p:cNvSpPr txBox="1">
            <a:spLocks/>
          </p:cNvSpPr>
          <p:nvPr/>
        </p:nvSpPr>
        <p:spPr>
          <a:xfrm>
            <a:off x="1563755" y="974826"/>
            <a:ext cx="9144000" cy="706244"/>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rgbClr val="6A2382"/>
                </a:solidFill>
                <a:latin typeface="Arial Narrow" panose="020B0604020202020204" pitchFamily="34" charset="0"/>
                <a:cs typeface="Arial Narrow" panose="020B0604020202020204" pitchFamily="34" charset="0"/>
              </a:rPr>
              <a:t>Inleiding</a:t>
            </a:r>
          </a:p>
        </p:txBody>
      </p:sp>
      <p:sp>
        <p:nvSpPr>
          <p:cNvPr id="10" name="Ondertitel 2">
            <a:extLst>
              <a:ext uri="{FF2B5EF4-FFF2-40B4-BE49-F238E27FC236}">
                <a16:creationId xmlns:a16="http://schemas.microsoft.com/office/drawing/2014/main" id="{A6B665E7-B20D-9D52-EE02-EC6CD7F9A263}"/>
              </a:ext>
            </a:extLst>
          </p:cNvPr>
          <p:cNvSpPr txBox="1">
            <a:spLocks/>
          </p:cNvSpPr>
          <p:nvPr/>
        </p:nvSpPr>
        <p:spPr>
          <a:xfrm>
            <a:off x="1563756" y="3784918"/>
            <a:ext cx="3119562" cy="1735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nl-NL" sz="1100" b="1" dirty="0">
                <a:solidFill>
                  <a:srgbClr val="692382"/>
                </a:solidFill>
                <a:effectLst/>
                <a:latin typeface="Arial Narrow" panose="020B0604020202020204" pitchFamily="34" charset="0"/>
                <a:cs typeface="Arial Narrow" panose="020B0604020202020204" pitchFamily="34" charset="0"/>
              </a:rPr>
              <a:t>Samenwerking PO en VO </a:t>
            </a:r>
          </a:p>
          <a:p>
            <a:pPr algn="l">
              <a:lnSpc>
                <a:spcPct val="110000"/>
              </a:lnSpc>
            </a:pPr>
            <a:r>
              <a:rPr lang="nl-NL" sz="1100" dirty="0">
                <a:effectLst/>
                <a:latin typeface="Arial Narrow" panose="020B0604020202020204" pitchFamily="34" charset="0"/>
                <a:cs typeface="Arial Narrow" panose="020B0604020202020204" pitchFamily="34" charset="0"/>
              </a:rPr>
              <a:t>Op Goeree-Overflakkee is daarom in 2019 door de besturen van </a:t>
            </a:r>
            <a:r>
              <a:rPr lang="nl-NL" sz="1100" dirty="0" err="1">
                <a:effectLst/>
                <a:latin typeface="Arial Narrow" panose="020B0604020202020204" pitchFamily="34" charset="0"/>
                <a:cs typeface="Arial Narrow" panose="020B0604020202020204" pitchFamily="34" charset="0"/>
              </a:rPr>
              <a:t>Kindwijs</a:t>
            </a:r>
            <a:r>
              <a:rPr lang="nl-NL" sz="1100" dirty="0">
                <a:effectLst/>
                <a:latin typeface="Arial Narrow" panose="020B0604020202020204" pitchFamily="34" charset="0"/>
                <a:cs typeface="Arial Narrow" panose="020B0604020202020204" pitchFamily="34" charset="0"/>
              </a:rPr>
              <a:t> (PO) en de CSG Prins Maurits (VO) de wens geuit om een samenwerkingsvorm te vinden waarbij de leerlingen vanuit PO naar VO een doorgaande ontwikkellijn volgen. Zowel op het gebied van cognitieve functies, als op het gebied van executieve functies.  </a:t>
            </a:r>
          </a:p>
        </p:txBody>
      </p:sp>
      <p:sp>
        <p:nvSpPr>
          <p:cNvPr id="11" name="Ondertitel 2">
            <a:extLst>
              <a:ext uri="{FF2B5EF4-FFF2-40B4-BE49-F238E27FC236}">
                <a16:creationId xmlns:a16="http://schemas.microsoft.com/office/drawing/2014/main" id="{226C6FE9-A2B6-3C3A-535A-83833C1B1CF6}"/>
              </a:ext>
            </a:extLst>
          </p:cNvPr>
          <p:cNvSpPr txBox="1">
            <a:spLocks/>
          </p:cNvSpPr>
          <p:nvPr/>
        </p:nvSpPr>
        <p:spPr>
          <a:xfrm>
            <a:off x="5006669" y="3784918"/>
            <a:ext cx="3119562" cy="2584076"/>
          </a:xfrm>
          <a:prstGeom prst="rect">
            <a:avLst/>
          </a:prstGeom>
        </p:spPr>
        <p:txBody>
          <a:bodyPr vert="horz" wrap="square"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l-NL" sz="1100" dirty="0">
                <a:effectLst/>
                <a:latin typeface="Arial Narrow" panose="020B0604020202020204" pitchFamily="34" charset="0"/>
                <a:cs typeface="Arial Narrow" panose="020B0604020202020204" pitchFamily="34" charset="0"/>
              </a:rPr>
              <a:t>De noodzaak voor die samenwerking wordt gevonden in het feit dat een groep leerlingen niet of nauwelijks tot ontplooiing komt waardoor zij in het VO afstromen naar een lager niveau dan past bij hun talenten. Deze groep leerlingen komt moeizaam tot leren en/of is niet in staat vaardigheden voldoende te ontwikkelen waarmee ze zich staande kunnen houden op school of in de maatschappij. </a:t>
            </a:r>
          </a:p>
        </p:txBody>
      </p:sp>
      <p:pic>
        <p:nvPicPr>
          <p:cNvPr id="19" name="Afbeelding 18" descr="Afbeelding met kleding, persoon, Menselijk gezicht, jeans&#10;&#10;Automatisch gegenereerde beschrijving">
            <a:extLst>
              <a:ext uri="{FF2B5EF4-FFF2-40B4-BE49-F238E27FC236}">
                <a16:creationId xmlns:a16="http://schemas.microsoft.com/office/drawing/2014/main" id="{3022E585-7EF8-B46D-4A5D-B8DD0ED67FFF}"/>
              </a:ext>
            </a:extLst>
          </p:cNvPr>
          <p:cNvPicPr>
            <a:picLocks noChangeAspect="1"/>
          </p:cNvPicPr>
          <p:nvPr/>
        </p:nvPicPr>
        <p:blipFill>
          <a:blip r:embed="rId4"/>
          <a:stretch>
            <a:fillRect/>
          </a:stretch>
        </p:blipFill>
        <p:spPr>
          <a:xfrm>
            <a:off x="7738915" y="0"/>
            <a:ext cx="4450804" cy="6858000"/>
          </a:xfrm>
          <a:prstGeom prst="rect">
            <a:avLst/>
          </a:prstGeom>
        </p:spPr>
      </p:pic>
      <p:pic>
        <p:nvPicPr>
          <p:cNvPr id="5" name="Afbeelding 4" descr="Afbeelding met logo, Graphics, Lettertype, symbool&#10;&#10;Automatisch gegenereerde beschrijving">
            <a:extLst>
              <a:ext uri="{FF2B5EF4-FFF2-40B4-BE49-F238E27FC236}">
                <a16:creationId xmlns:a16="http://schemas.microsoft.com/office/drawing/2014/main" id="{C39FB7DF-EF29-7EBB-9286-B6DDDE5F5C7B}"/>
              </a:ext>
            </a:extLst>
          </p:cNvPr>
          <p:cNvPicPr>
            <a:picLocks noChangeAspect="1"/>
          </p:cNvPicPr>
          <p:nvPr/>
        </p:nvPicPr>
        <p:blipFill>
          <a:blip r:embed="rId5"/>
          <a:stretch>
            <a:fillRect/>
          </a:stretch>
        </p:blipFill>
        <p:spPr>
          <a:xfrm>
            <a:off x="634144" y="5682282"/>
            <a:ext cx="711200" cy="673100"/>
          </a:xfrm>
          <a:prstGeom prst="rect">
            <a:avLst/>
          </a:prstGeom>
        </p:spPr>
      </p:pic>
    </p:spTree>
    <p:extLst>
      <p:ext uri="{BB962C8B-B14F-4D97-AF65-F5344CB8AC3E}">
        <p14:creationId xmlns:p14="http://schemas.microsoft.com/office/powerpoint/2010/main" val="49369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9DFF9A-D38E-EE59-EC2C-225A1487BDF4}"/>
              </a:ext>
            </a:extLst>
          </p:cNvPr>
          <p:cNvSpPr/>
          <p:nvPr/>
        </p:nvSpPr>
        <p:spPr>
          <a:xfrm>
            <a:off x="0" y="0"/>
            <a:ext cx="12192000" cy="6858000"/>
          </a:xfrm>
          <a:prstGeom prst="rect">
            <a:avLst/>
          </a:prstGeom>
          <a:solidFill>
            <a:srgbClr val="69238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descr="Afbeelding met schermopname, Graphics, grafische vormgeving, ontwerp&#10;&#10;Automatisch gegenereerde beschrijving">
            <a:extLst>
              <a:ext uri="{FF2B5EF4-FFF2-40B4-BE49-F238E27FC236}">
                <a16:creationId xmlns:a16="http://schemas.microsoft.com/office/drawing/2014/main" id="{129FD724-B2AA-6D4C-8085-C1F372672668}"/>
              </a:ext>
            </a:extLst>
          </p:cNvPr>
          <p:cNvPicPr>
            <a:picLocks noChangeAspect="1"/>
          </p:cNvPicPr>
          <p:nvPr/>
        </p:nvPicPr>
        <p:blipFill>
          <a:blip r:embed="rId3"/>
          <a:stretch>
            <a:fillRect/>
          </a:stretch>
        </p:blipFill>
        <p:spPr>
          <a:xfrm>
            <a:off x="1401736" y="-1"/>
            <a:ext cx="8852176" cy="6858213"/>
          </a:xfrm>
          <a:prstGeom prst="rect">
            <a:avLst/>
          </a:prstGeom>
        </p:spPr>
      </p:pic>
      <p:sp>
        <p:nvSpPr>
          <p:cNvPr id="3" name="Ondertitel 2">
            <a:extLst>
              <a:ext uri="{FF2B5EF4-FFF2-40B4-BE49-F238E27FC236}">
                <a16:creationId xmlns:a16="http://schemas.microsoft.com/office/drawing/2014/main" id="{3E3B2EDD-656C-D246-AC84-4198670BA125}"/>
              </a:ext>
            </a:extLst>
          </p:cNvPr>
          <p:cNvSpPr>
            <a:spLocks noGrp="1"/>
          </p:cNvSpPr>
          <p:nvPr>
            <p:ph type="subTitle" idx="1"/>
          </p:nvPr>
        </p:nvSpPr>
        <p:spPr>
          <a:xfrm>
            <a:off x="2763371" y="1773238"/>
            <a:ext cx="6494929" cy="1735679"/>
          </a:xfrm>
        </p:spPr>
        <p:txBody>
          <a:bodyPr>
            <a:normAutofit/>
          </a:bodyPr>
          <a:lstStyle/>
          <a:p>
            <a:pPr algn="l">
              <a:lnSpc>
                <a:spcPct val="150000"/>
              </a:lnSpc>
            </a:pPr>
            <a:r>
              <a:rPr lang="nl-NL" sz="1200" dirty="0">
                <a:solidFill>
                  <a:schemeClr val="bg1"/>
                </a:solidFill>
                <a:effectLst/>
                <a:latin typeface="Arial Narrow" panose="020B0604020202020204" pitchFamily="34" charset="0"/>
                <a:cs typeface="Arial Narrow" panose="020B0604020202020204" pitchFamily="34" charset="0"/>
              </a:rPr>
              <a:t>In 2021 is een werkgroep van docenten uit het VO en vanuit het PO aan de slag gegaan met de opdracht van het bestuur. Dit heeft in mei 2022 geleid tot de start van een onderwijsprogramma voor leerlingen uit groep zeven, groep acht en de brugklas. </a:t>
            </a:r>
            <a:endParaRPr lang="nl-NL" sz="1200" dirty="0">
              <a:solidFill>
                <a:schemeClr val="bg1"/>
              </a:solidFill>
              <a:latin typeface="Arial Narrow" panose="020B0604020202020204" pitchFamily="34" charset="0"/>
              <a:cs typeface="Arial Narrow" panose="020B0604020202020204" pitchFamily="34" charset="0"/>
            </a:endParaRPr>
          </a:p>
        </p:txBody>
      </p:sp>
      <p:sp>
        <p:nvSpPr>
          <p:cNvPr id="7" name="Titel 1">
            <a:extLst>
              <a:ext uri="{FF2B5EF4-FFF2-40B4-BE49-F238E27FC236}">
                <a16:creationId xmlns:a16="http://schemas.microsoft.com/office/drawing/2014/main" id="{2FA3CD2F-7EE1-4C7A-9511-B0E90F0D5AF4}"/>
              </a:ext>
            </a:extLst>
          </p:cNvPr>
          <p:cNvSpPr txBox="1">
            <a:spLocks/>
          </p:cNvSpPr>
          <p:nvPr/>
        </p:nvSpPr>
        <p:spPr>
          <a:xfrm>
            <a:off x="2763371" y="988078"/>
            <a:ext cx="7944384" cy="706244"/>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Arial Narrow" panose="020B0604020202020204" pitchFamily="34" charset="0"/>
                <a:cs typeface="Arial Narrow" panose="020B0604020202020204" pitchFamily="34" charset="0"/>
              </a:rPr>
              <a:t>Onderwijsprogramma</a:t>
            </a:r>
          </a:p>
        </p:txBody>
      </p:sp>
      <p:sp>
        <p:nvSpPr>
          <p:cNvPr id="10" name="Ondertitel 2">
            <a:extLst>
              <a:ext uri="{FF2B5EF4-FFF2-40B4-BE49-F238E27FC236}">
                <a16:creationId xmlns:a16="http://schemas.microsoft.com/office/drawing/2014/main" id="{A6B665E7-B20D-9D52-EE02-EC6CD7F9A263}"/>
              </a:ext>
            </a:extLst>
          </p:cNvPr>
          <p:cNvSpPr txBox="1">
            <a:spLocks/>
          </p:cNvSpPr>
          <p:nvPr/>
        </p:nvSpPr>
        <p:spPr>
          <a:xfrm>
            <a:off x="2763371" y="4746383"/>
            <a:ext cx="3119562" cy="1735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nl-NL" sz="1100" dirty="0">
                <a:solidFill>
                  <a:schemeClr val="bg1"/>
                </a:solidFill>
                <a:effectLst/>
                <a:latin typeface="Arial Narrow" panose="020B0604020202020204" pitchFamily="34" charset="0"/>
                <a:cs typeface="Arial Narrow" panose="020B0604020202020204" pitchFamily="34" charset="0"/>
              </a:rPr>
              <a:t>Het onderwijsprogramma stelt zich tot doel leerlingen in een veilige leeromgeving te begeleiden naar een vloeiende overstap.</a:t>
            </a:r>
          </a:p>
          <a:p>
            <a:pPr algn="l">
              <a:lnSpc>
                <a:spcPct val="110000"/>
              </a:lnSpc>
            </a:pPr>
            <a:r>
              <a:rPr lang="nl-NL" sz="1100" dirty="0">
                <a:solidFill>
                  <a:schemeClr val="bg1"/>
                </a:solidFill>
                <a:effectLst/>
                <a:latin typeface="Arial Narrow" panose="020B0604020202020204" pitchFamily="34" charset="0"/>
                <a:cs typeface="Arial Narrow" panose="020B0604020202020204" pitchFamily="34" charset="0"/>
              </a:rPr>
              <a:t>Dit doen we door aan te sluiten bij de onderwijsbehoefte van de leerlingen en ze te helpen op het gebied van persoonsvorming, kennis en vaardigheden. </a:t>
            </a:r>
          </a:p>
        </p:txBody>
      </p:sp>
      <p:sp>
        <p:nvSpPr>
          <p:cNvPr id="11" name="Ondertitel 2">
            <a:extLst>
              <a:ext uri="{FF2B5EF4-FFF2-40B4-BE49-F238E27FC236}">
                <a16:creationId xmlns:a16="http://schemas.microsoft.com/office/drawing/2014/main" id="{226C6FE9-A2B6-3C3A-535A-83833C1B1CF6}"/>
              </a:ext>
            </a:extLst>
          </p:cNvPr>
          <p:cNvSpPr txBox="1">
            <a:spLocks/>
          </p:cNvSpPr>
          <p:nvPr/>
        </p:nvSpPr>
        <p:spPr>
          <a:xfrm>
            <a:off x="6206284" y="4746383"/>
            <a:ext cx="3119562" cy="2584076"/>
          </a:xfrm>
          <a:prstGeom prst="rect">
            <a:avLst/>
          </a:prstGeom>
        </p:spPr>
        <p:txBody>
          <a:bodyPr vert="horz" wrap="square"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l-NL" sz="1100" dirty="0">
                <a:solidFill>
                  <a:schemeClr val="bg1"/>
                </a:solidFill>
                <a:effectLst/>
                <a:latin typeface="Arial Narrow" panose="020B0604020202020204" pitchFamily="34" charset="0"/>
                <a:cs typeface="Arial Narrow" panose="020B0604020202020204" pitchFamily="34" charset="0"/>
              </a:rPr>
              <a:t>Leerlingen volgen aan de ene kant een vaststaand programma dat ze in groepsverband volgen en werken daarnaast via een individueel coaching- en begeleidingstraject aan persoonlijke leerdoelen.</a:t>
            </a:r>
          </a:p>
          <a:p>
            <a:pPr algn="l">
              <a:lnSpc>
                <a:spcPct val="100000"/>
              </a:lnSpc>
            </a:pPr>
            <a:r>
              <a:rPr lang="nl-NL" sz="1100" dirty="0">
                <a:solidFill>
                  <a:schemeClr val="bg1"/>
                </a:solidFill>
                <a:latin typeface="Arial Narrow" panose="020B0604020202020204" pitchFamily="34" charset="0"/>
                <a:cs typeface="Arial Narrow" panose="020B0604020202020204" pitchFamily="34" charset="0"/>
              </a:rPr>
              <a:t>Bij de overstap van PO naar VO is er een ‘warme overdracht’ vanuit ‘</a:t>
            </a:r>
            <a:r>
              <a:rPr lang="nl-NL" sz="1100" dirty="0" err="1">
                <a:solidFill>
                  <a:schemeClr val="bg1"/>
                </a:solidFill>
                <a:latin typeface="Arial Narrow" panose="020B0604020202020204" pitchFamily="34" charset="0"/>
                <a:cs typeface="Arial Narrow" panose="020B0604020202020204" pitchFamily="34" charset="0"/>
              </a:rPr>
              <a:t>Teenwise</a:t>
            </a:r>
            <a:r>
              <a:rPr lang="nl-NL" sz="1100" dirty="0">
                <a:solidFill>
                  <a:schemeClr val="bg1"/>
                </a:solidFill>
                <a:latin typeface="Arial Narrow" panose="020B0604020202020204" pitchFamily="34" charset="0"/>
                <a:cs typeface="Arial Narrow" panose="020B0604020202020204" pitchFamily="34" charset="0"/>
              </a:rPr>
              <a:t>’ en ook daarna worden de leerlingen nog twee </a:t>
            </a:r>
            <a:r>
              <a:rPr lang="nl-NL" sz="1100">
                <a:solidFill>
                  <a:schemeClr val="bg1"/>
                </a:solidFill>
                <a:latin typeface="Arial Narrow" panose="020B0604020202020204" pitchFamily="34" charset="0"/>
                <a:cs typeface="Arial Narrow" panose="020B0604020202020204" pitchFamily="34" charset="0"/>
              </a:rPr>
              <a:t>jaar gevolgd.</a:t>
            </a:r>
            <a:endParaRPr lang="nl-NL" sz="1100" dirty="0">
              <a:solidFill>
                <a:schemeClr val="bg1"/>
              </a:solidFill>
              <a:effectLst/>
              <a:latin typeface="Arial Narrow" panose="020B0604020202020204" pitchFamily="34" charset="0"/>
              <a:cs typeface="Arial Narrow" panose="020B0604020202020204" pitchFamily="34" charset="0"/>
            </a:endParaRPr>
          </a:p>
        </p:txBody>
      </p:sp>
      <p:pic>
        <p:nvPicPr>
          <p:cNvPr id="5" name="Afbeelding 4" descr="Afbeelding met logo, Graphics, Lettertype, symbool&#10;&#10;Automatisch gegenereerde beschrijving">
            <a:extLst>
              <a:ext uri="{FF2B5EF4-FFF2-40B4-BE49-F238E27FC236}">
                <a16:creationId xmlns:a16="http://schemas.microsoft.com/office/drawing/2014/main" id="{DFC11458-5D2F-0BD6-4765-F3582BEFDF08}"/>
              </a:ext>
            </a:extLst>
          </p:cNvPr>
          <p:cNvPicPr>
            <a:picLocks noChangeAspect="1"/>
          </p:cNvPicPr>
          <p:nvPr/>
        </p:nvPicPr>
        <p:blipFill>
          <a:blip r:embed="rId4"/>
          <a:stretch>
            <a:fillRect/>
          </a:stretch>
        </p:blipFill>
        <p:spPr>
          <a:xfrm>
            <a:off x="10867356" y="5682282"/>
            <a:ext cx="711200" cy="673100"/>
          </a:xfrm>
          <a:prstGeom prst="rect">
            <a:avLst/>
          </a:prstGeom>
        </p:spPr>
      </p:pic>
      <p:pic>
        <p:nvPicPr>
          <p:cNvPr id="14" name="Afbeelding 13" descr="Afbeelding met persoon, kleding, Leren, meisje&#10;&#10;Automatisch gegenereerde beschrijving">
            <a:extLst>
              <a:ext uri="{FF2B5EF4-FFF2-40B4-BE49-F238E27FC236}">
                <a16:creationId xmlns:a16="http://schemas.microsoft.com/office/drawing/2014/main" id="{19E8FC29-376C-D50E-CD40-1A6D494DBBF0}"/>
              </a:ext>
            </a:extLst>
          </p:cNvPr>
          <p:cNvPicPr>
            <a:picLocks noChangeAspect="1"/>
          </p:cNvPicPr>
          <p:nvPr/>
        </p:nvPicPr>
        <p:blipFill>
          <a:blip r:embed="rId5"/>
          <a:stretch>
            <a:fillRect/>
          </a:stretch>
        </p:blipFill>
        <p:spPr>
          <a:xfrm>
            <a:off x="2861235" y="2865036"/>
            <a:ext cx="6299200" cy="1663700"/>
          </a:xfrm>
          <a:prstGeom prst="rect">
            <a:avLst/>
          </a:prstGeom>
        </p:spPr>
      </p:pic>
    </p:spTree>
    <p:extLst>
      <p:ext uri="{BB962C8B-B14F-4D97-AF65-F5344CB8AC3E}">
        <p14:creationId xmlns:p14="http://schemas.microsoft.com/office/powerpoint/2010/main" val="28458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schermopname, Graphics, grafische vormgeving, ontwerp&#10;&#10;Automatisch gegenereerde beschrijving">
            <a:extLst>
              <a:ext uri="{FF2B5EF4-FFF2-40B4-BE49-F238E27FC236}">
                <a16:creationId xmlns:a16="http://schemas.microsoft.com/office/drawing/2014/main" id="{2C1A11B3-CCFA-DADC-A0B2-7591CAEB0D82}"/>
              </a:ext>
            </a:extLst>
          </p:cNvPr>
          <p:cNvPicPr>
            <a:picLocks noChangeAspect="1"/>
          </p:cNvPicPr>
          <p:nvPr/>
        </p:nvPicPr>
        <p:blipFill>
          <a:blip r:embed="rId3"/>
          <a:stretch>
            <a:fillRect/>
          </a:stretch>
        </p:blipFill>
        <p:spPr>
          <a:xfrm>
            <a:off x="1345344" y="0"/>
            <a:ext cx="8845550" cy="6853080"/>
          </a:xfrm>
          <a:prstGeom prst="rect">
            <a:avLst/>
          </a:prstGeom>
        </p:spPr>
      </p:pic>
      <p:pic>
        <p:nvPicPr>
          <p:cNvPr id="12" name="Afbeelding 11" descr="Afbeelding met kleding, persoon, schoeisel, Dans&#10;&#10;Automatisch gegenereerde beschrijving">
            <a:extLst>
              <a:ext uri="{FF2B5EF4-FFF2-40B4-BE49-F238E27FC236}">
                <a16:creationId xmlns:a16="http://schemas.microsoft.com/office/drawing/2014/main" id="{DA27B667-8246-80D2-BA9E-1D769C4A8E65}"/>
              </a:ext>
            </a:extLst>
          </p:cNvPr>
          <p:cNvPicPr>
            <a:picLocks noChangeAspect="1"/>
          </p:cNvPicPr>
          <p:nvPr/>
        </p:nvPicPr>
        <p:blipFill>
          <a:blip r:embed="rId4"/>
          <a:stretch>
            <a:fillRect/>
          </a:stretch>
        </p:blipFill>
        <p:spPr>
          <a:xfrm>
            <a:off x="5633189" y="0"/>
            <a:ext cx="6532026" cy="6858000"/>
          </a:xfrm>
          <a:prstGeom prst="rect">
            <a:avLst/>
          </a:prstGeom>
        </p:spPr>
      </p:pic>
      <p:sp>
        <p:nvSpPr>
          <p:cNvPr id="3" name="Ondertitel 2">
            <a:extLst>
              <a:ext uri="{FF2B5EF4-FFF2-40B4-BE49-F238E27FC236}">
                <a16:creationId xmlns:a16="http://schemas.microsoft.com/office/drawing/2014/main" id="{3E3B2EDD-656C-D246-AC84-4198670BA125}"/>
              </a:ext>
            </a:extLst>
          </p:cNvPr>
          <p:cNvSpPr>
            <a:spLocks noGrp="1"/>
          </p:cNvSpPr>
          <p:nvPr>
            <p:ph type="subTitle" idx="1"/>
          </p:nvPr>
        </p:nvSpPr>
        <p:spPr>
          <a:xfrm>
            <a:off x="2259496" y="2495482"/>
            <a:ext cx="4863548" cy="1122362"/>
          </a:xfrm>
        </p:spPr>
        <p:txBody>
          <a:bodyPr>
            <a:normAutofit lnSpcReduction="10000"/>
          </a:bodyPr>
          <a:lstStyle/>
          <a:p>
            <a:pPr algn="l">
              <a:lnSpc>
                <a:spcPct val="150000"/>
              </a:lnSpc>
            </a:pPr>
            <a:r>
              <a:rPr lang="nl-NL" sz="1200" dirty="0">
                <a:effectLst/>
                <a:latin typeface="Arial Narrow" panose="020B0604020202020204" pitchFamily="34" charset="0"/>
                <a:cs typeface="Arial Narrow" panose="020B0604020202020204" pitchFamily="34" charset="0"/>
              </a:rPr>
              <a:t>Leerlingen die uitdagende leeropdrachten met een redelijke inspanning tot een goed einde weten te brengen, zullen gemotiveerd worden om </a:t>
            </a:r>
            <a:r>
              <a:rPr lang="nl-NL" sz="1200" dirty="0">
                <a:latin typeface="Arial Narrow" panose="020B0604020202020204" pitchFamily="34" charset="0"/>
                <a:cs typeface="Arial Narrow" panose="020B0604020202020204" pitchFamily="34" charset="0"/>
              </a:rPr>
              <a:t>een </a:t>
            </a:r>
            <a:r>
              <a:rPr lang="nl-NL" sz="1200" dirty="0">
                <a:effectLst/>
                <a:latin typeface="Arial Narrow" panose="020B0604020202020204" pitchFamily="34" charset="0"/>
                <a:cs typeface="Arial Narrow" panose="020B0604020202020204" pitchFamily="34" charset="0"/>
              </a:rPr>
              <a:t>volgende keer weer dezelfde inspanning te doen. Hun eigenwaarde zal toenemen omdat ze zichtbaar stappen zetten in hun leerproces.</a:t>
            </a:r>
            <a:endParaRPr lang="nl-NL" sz="1200" dirty="0">
              <a:latin typeface="Arial Narrow" panose="020B0604020202020204" pitchFamily="34" charset="0"/>
              <a:cs typeface="Arial Narrow" panose="020B0604020202020204" pitchFamily="34" charset="0"/>
            </a:endParaRPr>
          </a:p>
        </p:txBody>
      </p:sp>
      <p:sp>
        <p:nvSpPr>
          <p:cNvPr id="7" name="Titel 1">
            <a:extLst>
              <a:ext uri="{FF2B5EF4-FFF2-40B4-BE49-F238E27FC236}">
                <a16:creationId xmlns:a16="http://schemas.microsoft.com/office/drawing/2014/main" id="{2FA3CD2F-7EE1-4C7A-9511-B0E90F0D5AF4}"/>
              </a:ext>
            </a:extLst>
          </p:cNvPr>
          <p:cNvSpPr txBox="1">
            <a:spLocks/>
          </p:cNvSpPr>
          <p:nvPr/>
        </p:nvSpPr>
        <p:spPr>
          <a:xfrm>
            <a:off x="2259496" y="1697069"/>
            <a:ext cx="8448259" cy="706244"/>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rgbClr val="6A2382"/>
                </a:solidFill>
                <a:latin typeface="Arial Narrow" panose="020B0604020202020204" pitchFamily="34" charset="0"/>
                <a:cs typeface="Arial Narrow" panose="020B0604020202020204" pitchFamily="34" charset="0"/>
              </a:rPr>
              <a:t>Motivatie en eigenwaarde </a:t>
            </a:r>
          </a:p>
        </p:txBody>
      </p:sp>
      <p:sp>
        <p:nvSpPr>
          <p:cNvPr id="10" name="Ondertitel 2">
            <a:extLst>
              <a:ext uri="{FF2B5EF4-FFF2-40B4-BE49-F238E27FC236}">
                <a16:creationId xmlns:a16="http://schemas.microsoft.com/office/drawing/2014/main" id="{A6B665E7-B20D-9D52-EE02-EC6CD7F9A263}"/>
              </a:ext>
            </a:extLst>
          </p:cNvPr>
          <p:cNvSpPr txBox="1">
            <a:spLocks/>
          </p:cNvSpPr>
          <p:nvPr/>
        </p:nvSpPr>
        <p:spPr>
          <a:xfrm>
            <a:off x="2259496" y="3890935"/>
            <a:ext cx="4863547" cy="1735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nl-NL" sz="1100" dirty="0">
              <a:effectLst/>
              <a:latin typeface="Arial Narrow" panose="020B0604020202020204" pitchFamily="34" charset="0"/>
              <a:cs typeface="Arial Narrow" panose="020B0604020202020204" pitchFamily="34" charset="0"/>
            </a:endParaRPr>
          </a:p>
        </p:txBody>
      </p:sp>
      <p:pic>
        <p:nvPicPr>
          <p:cNvPr id="5" name="Afbeelding 4" descr="Afbeelding met logo, Graphics, Lettertype, symbool&#10;&#10;Automatisch gegenereerde beschrijving">
            <a:extLst>
              <a:ext uri="{FF2B5EF4-FFF2-40B4-BE49-F238E27FC236}">
                <a16:creationId xmlns:a16="http://schemas.microsoft.com/office/drawing/2014/main" id="{C39FB7DF-EF29-7EBB-9286-B6DDDE5F5C7B}"/>
              </a:ext>
            </a:extLst>
          </p:cNvPr>
          <p:cNvPicPr>
            <a:picLocks noChangeAspect="1"/>
          </p:cNvPicPr>
          <p:nvPr/>
        </p:nvPicPr>
        <p:blipFill>
          <a:blip r:embed="rId5"/>
          <a:stretch>
            <a:fillRect/>
          </a:stretch>
        </p:blipFill>
        <p:spPr>
          <a:xfrm>
            <a:off x="634144" y="5682282"/>
            <a:ext cx="711200" cy="673100"/>
          </a:xfrm>
          <a:prstGeom prst="rect">
            <a:avLst/>
          </a:prstGeom>
        </p:spPr>
      </p:pic>
    </p:spTree>
    <p:extLst>
      <p:ext uri="{BB962C8B-B14F-4D97-AF65-F5344CB8AC3E}">
        <p14:creationId xmlns:p14="http://schemas.microsoft.com/office/powerpoint/2010/main" val="27570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9DFF9A-D38E-EE59-EC2C-225A1487BDF4}"/>
              </a:ext>
            </a:extLst>
          </p:cNvPr>
          <p:cNvSpPr/>
          <p:nvPr/>
        </p:nvSpPr>
        <p:spPr>
          <a:xfrm>
            <a:off x="0" y="0"/>
            <a:ext cx="12192000" cy="6858000"/>
          </a:xfrm>
          <a:prstGeom prst="rect">
            <a:avLst/>
          </a:prstGeom>
          <a:solidFill>
            <a:srgbClr val="69238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Afbeelding met schermopname, Graphics, grafische vormgeving, ontwerp&#10;&#10;Automatisch gegenereerde beschrijving">
            <a:extLst>
              <a:ext uri="{FF2B5EF4-FFF2-40B4-BE49-F238E27FC236}">
                <a16:creationId xmlns:a16="http://schemas.microsoft.com/office/drawing/2014/main" id="{3DAC2DDC-B1E3-86A5-47A4-45DEFCABCCC5}"/>
              </a:ext>
            </a:extLst>
          </p:cNvPr>
          <p:cNvPicPr>
            <a:picLocks noChangeAspect="1"/>
          </p:cNvPicPr>
          <p:nvPr/>
        </p:nvPicPr>
        <p:blipFill>
          <a:blip r:embed="rId3"/>
          <a:stretch>
            <a:fillRect/>
          </a:stretch>
        </p:blipFill>
        <p:spPr>
          <a:xfrm>
            <a:off x="732605" y="0"/>
            <a:ext cx="9461502" cy="6858000"/>
          </a:xfrm>
          <a:prstGeom prst="rect">
            <a:avLst/>
          </a:prstGeom>
        </p:spPr>
      </p:pic>
      <p:sp>
        <p:nvSpPr>
          <p:cNvPr id="3" name="Ondertitel 2">
            <a:extLst>
              <a:ext uri="{FF2B5EF4-FFF2-40B4-BE49-F238E27FC236}">
                <a16:creationId xmlns:a16="http://schemas.microsoft.com/office/drawing/2014/main" id="{3E3B2EDD-656C-D246-AC84-4198670BA125}"/>
              </a:ext>
            </a:extLst>
          </p:cNvPr>
          <p:cNvSpPr>
            <a:spLocks noGrp="1"/>
          </p:cNvSpPr>
          <p:nvPr>
            <p:ph type="subTitle" idx="1"/>
          </p:nvPr>
        </p:nvSpPr>
        <p:spPr>
          <a:xfrm>
            <a:off x="1491165" y="1773238"/>
            <a:ext cx="3119562" cy="2036762"/>
          </a:xfrm>
        </p:spPr>
        <p:txBody>
          <a:bodyPr>
            <a:normAutofit/>
          </a:bodyPr>
          <a:lstStyle/>
          <a:p>
            <a:pPr algn="l">
              <a:lnSpc>
                <a:spcPct val="150000"/>
              </a:lnSpc>
            </a:pPr>
            <a:r>
              <a:rPr lang="nl-NL" sz="1200" dirty="0">
                <a:solidFill>
                  <a:schemeClr val="bg1"/>
                </a:solidFill>
                <a:effectLst/>
                <a:latin typeface="Arial Narrow" panose="020B0604020202020204" pitchFamily="34" charset="0"/>
                <a:cs typeface="Arial Narrow" panose="020B0604020202020204" pitchFamily="34" charset="0"/>
              </a:rPr>
              <a:t>Het onderwijsprogramma wordt elke week gegeven. Leerlingen verlaten dan één dag hun eigen klas en komen naar de CSG Prins Maurits om het programma te volgen. Dit doen ze gedurende zeven weken. Leerlingen gaan dan thematisch aan de slag met opdrachten die voldoen aan de volgende voorwaarden: </a:t>
            </a:r>
            <a:endParaRPr lang="nl-NL" sz="1200" dirty="0">
              <a:solidFill>
                <a:schemeClr val="bg1"/>
              </a:solidFill>
              <a:latin typeface="Arial Narrow" panose="020B0604020202020204" pitchFamily="34" charset="0"/>
              <a:cs typeface="Arial Narrow" panose="020B0604020202020204" pitchFamily="34" charset="0"/>
            </a:endParaRPr>
          </a:p>
        </p:txBody>
      </p:sp>
      <p:sp>
        <p:nvSpPr>
          <p:cNvPr id="7" name="Titel 1">
            <a:extLst>
              <a:ext uri="{FF2B5EF4-FFF2-40B4-BE49-F238E27FC236}">
                <a16:creationId xmlns:a16="http://schemas.microsoft.com/office/drawing/2014/main" id="{2FA3CD2F-7EE1-4C7A-9511-B0E90F0D5AF4}"/>
              </a:ext>
            </a:extLst>
          </p:cNvPr>
          <p:cNvSpPr txBox="1">
            <a:spLocks/>
          </p:cNvSpPr>
          <p:nvPr/>
        </p:nvSpPr>
        <p:spPr>
          <a:xfrm>
            <a:off x="1491164" y="988078"/>
            <a:ext cx="7944384" cy="706244"/>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Arial Narrow" panose="020B0604020202020204" pitchFamily="34" charset="0"/>
                <a:cs typeface="Arial Narrow" panose="020B0604020202020204" pitchFamily="34" charset="0"/>
              </a:rPr>
              <a:t>Inhoud van het programma</a:t>
            </a:r>
          </a:p>
        </p:txBody>
      </p:sp>
      <p:sp>
        <p:nvSpPr>
          <p:cNvPr id="10" name="Ondertitel 2">
            <a:extLst>
              <a:ext uri="{FF2B5EF4-FFF2-40B4-BE49-F238E27FC236}">
                <a16:creationId xmlns:a16="http://schemas.microsoft.com/office/drawing/2014/main" id="{A6B665E7-B20D-9D52-EE02-EC6CD7F9A263}"/>
              </a:ext>
            </a:extLst>
          </p:cNvPr>
          <p:cNvSpPr txBox="1">
            <a:spLocks/>
          </p:cNvSpPr>
          <p:nvPr/>
        </p:nvSpPr>
        <p:spPr>
          <a:xfrm>
            <a:off x="1491165" y="4062044"/>
            <a:ext cx="3119562" cy="21746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nl-NL" sz="1100" b="1" dirty="0">
                <a:solidFill>
                  <a:schemeClr val="bg1"/>
                </a:solidFill>
                <a:effectLst/>
                <a:latin typeface="Arial Narrow" panose="020B0604020202020204" pitchFamily="34" charset="0"/>
                <a:cs typeface="Arial Narrow" panose="020B0604020202020204" pitchFamily="34" charset="0"/>
              </a:rPr>
              <a:t>Betekenisvol </a:t>
            </a:r>
          </a:p>
          <a:p>
            <a:pPr algn="l">
              <a:lnSpc>
                <a:spcPct val="110000"/>
              </a:lnSpc>
            </a:pPr>
            <a:r>
              <a:rPr lang="nl-NL" sz="1100" dirty="0">
                <a:solidFill>
                  <a:schemeClr val="bg1"/>
                </a:solidFill>
                <a:effectLst/>
                <a:latin typeface="Arial Narrow" panose="020B0604020202020204" pitchFamily="34" charset="0"/>
                <a:cs typeface="Arial Narrow" panose="020B0604020202020204" pitchFamily="34" charset="0"/>
              </a:rPr>
              <a:t>Binnen het onderwijsprogramma wordt thematisch gewerkt. De onderwerpen sluiten aan bij de belevingswereld van leerlingen. Verschillende vakken komen aan bod binnen de thema’s. Docenten uit het VO geven wekelijks een ‘echte’ </a:t>
            </a:r>
            <a:r>
              <a:rPr lang="nl-NL" sz="1100" dirty="0" err="1">
                <a:solidFill>
                  <a:schemeClr val="bg1"/>
                </a:solidFill>
                <a:effectLst/>
                <a:latin typeface="Arial Narrow" panose="020B0604020202020204" pitchFamily="34" charset="0"/>
                <a:cs typeface="Arial Narrow" panose="020B0604020202020204" pitchFamily="34" charset="0"/>
              </a:rPr>
              <a:t>vakles</a:t>
            </a:r>
            <a:r>
              <a:rPr lang="nl-NL" sz="1100" dirty="0">
                <a:solidFill>
                  <a:schemeClr val="bg1"/>
                </a:solidFill>
                <a:latin typeface="Arial Narrow" panose="020B0604020202020204" pitchFamily="34" charset="0"/>
                <a:cs typeface="Arial Narrow" panose="020B0604020202020204" pitchFamily="34" charset="0"/>
              </a:rPr>
              <a:t>. </a:t>
            </a:r>
            <a:r>
              <a:rPr lang="nl-NL" sz="1100" dirty="0">
                <a:solidFill>
                  <a:schemeClr val="bg1"/>
                </a:solidFill>
                <a:effectLst/>
                <a:latin typeface="Arial Narrow" panose="020B0604020202020204" pitchFamily="34" charset="0"/>
                <a:cs typeface="Arial Narrow" panose="020B0604020202020204" pitchFamily="34" charset="0"/>
              </a:rPr>
              <a:t>De focus ligt daarbij vooral op het leerproces. </a:t>
            </a:r>
          </a:p>
        </p:txBody>
      </p:sp>
      <p:sp>
        <p:nvSpPr>
          <p:cNvPr id="11" name="Ondertitel 2">
            <a:extLst>
              <a:ext uri="{FF2B5EF4-FFF2-40B4-BE49-F238E27FC236}">
                <a16:creationId xmlns:a16="http://schemas.microsoft.com/office/drawing/2014/main" id="{226C6FE9-A2B6-3C3A-535A-83833C1B1CF6}"/>
              </a:ext>
            </a:extLst>
          </p:cNvPr>
          <p:cNvSpPr txBox="1">
            <a:spLocks/>
          </p:cNvSpPr>
          <p:nvPr/>
        </p:nvSpPr>
        <p:spPr>
          <a:xfrm>
            <a:off x="4934077" y="1773238"/>
            <a:ext cx="3119562" cy="5557221"/>
          </a:xfrm>
          <a:prstGeom prst="rect">
            <a:avLst/>
          </a:prstGeom>
        </p:spPr>
        <p:txBody>
          <a:bodyPr vert="horz" wrap="square"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l-NL" sz="1100" b="1" dirty="0">
                <a:solidFill>
                  <a:schemeClr val="bg1"/>
                </a:solidFill>
                <a:effectLst/>
                <a:latin typeface="Arial Narrow" panose="020B0604020202020204" pitchFamily="34" charset="0"/>
                <a:cs typeface="Arial Narrow" panose="020B0604020202020204" pitchFamily="34" charset="0"/>
              </a:rPr>
              <a:t>Samen</a:t>
            </a:r>
          </a:p>
          <a:p>
            <a:pPr algn="l">
              <a:lnSpc>
                <a:spcPct val="100000"/>
              </a:lnSpc>
            </a:pPr>
            <a:r>
              <a:rPr lang="nl-NL" sz="1100" dirty="0">
                <a:solidFill>
                  <a:schemeClr val="bg1"/>
                </a:solidFill>
                <a:effectLst/>
                <a:latin typeface="Arial Narrow" panose="020B0604020202020204" pitchFamily="34" charset="0"/>
                <a:cs typeface="Arial Narrow" panose="020B0604020202020204" pitchFamily="34" charset="0"/>
              </a:rPr>
              <a:t>We leren de leerlingen dat je in deze wereld een schakel bent </a:t>
            </a:r>
            <a:r>
              <a:rPr lang="nl-NL" sz="1100" dirty="0">
                <a:solidFill>
                  <a:schemeClr val="bg1"/>
                </a:solidFill>
                <a:latin typeface="Arial Narrow" panose="020B0604020202020204" pitchFamily="34" charset="0"/>
                <a:cs typeface="Arial Narrow" panose="020B0604020202020204" pitchFamily="34" charset="0"/>
              </a:rPr>
              <a:t>in</a:t>
            </a:r>
            <a:r>
              <a:rPr lang="nl-NL" sz="1100" dirty="0">
                <a:solidFill>
                  <a:schemeClr val="bg1"/>
                </a:solidFill>
                <a:effectLst/>
                <a:latin typeface="Arial Narrow" panose="020B0604020202020204" pitchFamily="34" charset="0"/>
                <a:cs typeface="Arial Narrow" panose="020B0604020202020204" pitchFamily="34" charset="0"/>
              </a:rPr>
              <a:t> een groter geheel. Jouw bijdrage kan zowel positief als negatief een groot verschil maken. We leren leerlingen dat het goed is om soms op de voorgrond te treden en op andere momenten een stapje terug te doen. Door jezelf bewust te zijn van de hoeveelheid ruimte die je neemt ten opzichte van de ander, leert een leerling zich beter te handhaven in de groep en wordt samenwerken makkelijker. Hierbij gebruiken we de termen ‘ruimte nemen’ en ‘ruimte geven’. </a:t>
            </a:r>
          </a:p>
          <a:p>
            <a:pPr algn="l">
              <a:lnSpc>
                <a:spcPct val="100000"/>
              </a:lnSpc>
            </a:pPr>
            <a:endParaRPr lang="nl-NL" sz="1100" dirty="0">
              <a:solidFill>
                <a:schemeClr val="bg1"/>
              </a:solidFill>
              <a:effectLst/>
              <a:latin typeface="Arial Narrow" panose="020B0604020202020204" pitchFamily="34" charset="0"/>
              <a:cs typeface="Arial Narrow" panose="020B0604020202020204" pitchFamily="34" charset="0"/>
            </a:endParaRPr>
          </a:p>
          <a:p>
            <a:pPr algn="l">
              <a:lnSpc>
                <a:spcPct val="100000"/>
              </a:lnSpc>
            </a:pPr>
            <a:r>
              <a:rPr lang="nl-NL" sz="1100" b="1" dirty="0">
                <a:solidFill>
                  <a:schemeClr val="bg1"/>
                </a:solidFill>
                <a:effectLst/>
                <a:latin typeface="Arial Narrow" panose="020B0604020202020204" pitchFamily="34" charset="0"/>
                <a:cs typeface="Arial Narrow" panose="020B0604020202020204" pitchFamily="34" charset="0"/>
              </a:rPr>
              <a:t>Uitdagend</a:t>
            </a:r>
          </a:p>
          <a:p>
            <a:pPr algn="l">
              <a:lnSpc>
                <a:spcPct val="100000"/>
              </a:lnSpc>
            </a:pPr>
            <a:r>
              <a:rPr lang="nl-NL" sz="1100" dirty="0">
                <a:solidFill>
                  <a:schemeClr val="bg1"/>
                </a:solidFill>
                <a:effectLst/>
                <a:latin typeface="Arial Narrow" panose="020B0604020202020204" pitchFamily="34" charset="0"/>
                <a:cs typeface="Arial Narrow" panose="020B0604020202020204" pitchFamily="34" charset="0"/>
              </a:rPr>
              <a:t>Wij geloven dat motivatie en eigenwaarde van leerlingen alleen kan toenemen als ze met regelmaat uitdagende taken tot een goed einde weten te brengen. Het zelfvertrouwen neemt toe, als leerlingen de uitkomst van hun inzet en doorzettingsvermogen ervaren.</a:t>
            </a:r>
          </a:p>
        </p:txBody>
      </p:sp>
      <p:pic>
        <p:nvPicPr>
          <p:cNvPr id="5" name="Afbeelding 4" descr="Afbeelding met logo, Graphics, Lettertype, symbool&#10;&#10;Automatisch gegenereerde beschrijving">
            <a:extLst>
              <a:ext uri="{FF2B5EF4-FFF2-40B4-BE49-F238E27FC236}">
                <a16:creationId xmlns:a16="http://schemas.microsoft.com/office/drawing/2014/main" id="{DFC11458-5D2F-0BD6-4765-F3582BEFDF08}"/>
              </a:ext>
            </a:extLst>
          </p:cNvPr>
          <p:cNvPicPr>
            <a:picLocks noChangeAspect="1"/>
          </p:cNvPicPr>
          <p:nvPr/>
        </p:nvPicPr>
        <p:blipFill>
          <a:blip r:embed="rId4"/>
          <a:stretch>
            <a:fillRect/>
          </a:stretch>
        </p:blipFill>
        <p:spPr>
          <a:xfrm>
            <a:off x="10867356" y="5682282"/>
            <a:ext cx="711200" cy="673100"/>
          </a:xfrm>
          <a:prstGeom prst="rect">
            <a:avLst/>
          </a:prstGeom>
        </p:spPr>
      </p:pic>
      <p:sp>
        <p:nvSpPr>
          <p:cNvPr id="8" name="Ondertitel 2">
            <a:extLst>
              <a:ext uri="{FF2B5EF4-FFF2-40B4-BE49-F238E27FC236}">
                <a16:creationId xmlns:a16="http://schemas.microsoft.com/office/drawing/2014/main" id="{239CB1C4-7A79-C558-103E-99742599D3B5}"/>
              </a:ext>
            </a:extLst>
          </p:cNvPr>
          <p:cNvSpPr txBox="1">
            <a:spLocks/>
          </p:cNvSpPr>
          <p:nvPr/>
        </p:nvSpPr>
        <p:spPr>
          <a:xfrm>
            <a:off x="8293503" y="1773238"/>
            <a:ext cx="3119562" cy="5557221"/>
          </a:xfrm>
          <a:prstGeom prst="rect">
            <a:avLst/>
          </a:prstGeom>
        </p:spPr>
        <p:txBody>
          <a:bodyPr vert="horz" wrap="square"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l-NL" sz="1100" b="1" dirty="0">
                <a:solidFill>
                  <a:schemeClr val="bg1"/>
                </a:solidFill>
                <a:effectLst/>
                <a:latin typeface="Arial Narrow" panose="020B0604020202020204" pitchFamily="34" charset="0"/>
                <a:cs typeface="Arial Narrow" panose="020B0604020202020204" pitchFamily="34" charset="0"/>
              </a:rPr>
              <a:t>Doelgericht</a:t>
            </a:r>
          </a:p>
          <a:p>
            <a:pPr algn="l">
              <a:lnSpc>
                <a:spcPct val="100000"/>
              </a:lnSpc>
            </a:pPr>
            <a:r>
              <a:rPr lang="nl-NL" sz="1100" dirty="0">
                <a:solidFill>
                  <a:schemeClr val="bg1"/>
                </a:solidFill>
                <a:effectLst/>
                <a:latin typeface="Arial Narrow" panose="020B0604020202020204" pitchFamily="34" charset="0"/>
                <a:cs typeface="Arial Narrow" panose="020B0604020202020204" pitchFamily="34" charset="0"/>
              </a:rPr>
              <a:t>Leerlingen komen in het programma niet ‘blanco’ binnen. Vooraf bespreken we met de leerling, de ouders en de leerkracht aan welk persoonlijk doel we binnen het programma gaan werken. Gedurende de periode van zeven weken kijken we met regelmaat naar de voortgang van dit doel. Ook is er een evaluatiemoment met ouders en leerkracht(en). Aan het einde van het blok besluiten we met elkaar of de leerling gebaat is bij een nieuwe periode, of voldoende is gegroeid en het traject kan afsluiten. </a:t>
            </a:r>
          </a:p>
          <a:p>
            <a:pPr algn="l">
              <a:lnSpc>
                <a:spcPct val="100000"/>
              </a:lnSpc>
            </a:pPr>
            <a:endParaRPr lang="nl-NL" sz="1100" dirty="0">
              <a:solidFill>
                <a:schemeClr val="bg1"/>
              </a:solidFill>
              <a:latin typeface="Arial Narrow" panose="020B0604020202020204" pitchFamily="34" charset="0"/>
              <a:cs typeface="Arial Narrow" panose="020B0604020202020204" pitchFamily="34" charset="0"/>
            </a:endParaRPr>
          </a:p>
          <a:p>
            <a:pPr algn="l">
              <a:lnSpc>
                <a:spcPct val="100000"/>
              </a:lnSpc>
            </a:pPr>
            <a:endParaRPr lang="nl-NL" sz="1100" dirty="0">
              <a:solidFill>
                <a:schemeClr val="bg1"/>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55833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ndertitel 2">
            <a:extLst>
              <a:ext uri="{FF2B5EF4-FFF2-40B4-BE49-F238E27FC236}">
                <a16:creationId xmlns:a16="http://schemas.microsoft.com/office/drawing/2014/main" id="{A6B665E7-B20D-9D52-EE02-EC6CD7F9A263}"/>
              </a:ext>
            </a:extLst>
          </p:cNvPr>
          <p:cNvSpPr txBox="1">
            <a:spLocks/>
          </p:cNvSpPr>
          <p:nvPr/>
        </p:nvSpPr>
        <p:spPr>
          <a:xfrm>
            <a:off x="0" y="5123387"/>
            <a:ext cx="12192000" cy="382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nl-NL" sz="1100" dirty="0" err="1">
                <a:effectLst/>
                <a:latin typeface="Arial Narrow" panose="020B0604020202020204" pitchFamily="34" charset="0"/>
                <a:cs typeface="Arial Narrow" panose="020B0604020202020204" pitchFamily="34" charset="0"/>
              </a:rPr>
              <a:t>Teenwise</a:t>
            </a:r>
            <a:r>
              <a:rPr lang="nl-NL" sz="1100" dirty="0">
                <a:effectLst/>
                <a:latin typeface="Arial Narrow" panose="020B0604020202020204" pitchFamily="34" charset="0"/>
                <a:cs typeface="Arial Narrow" panose="020B0604020202020204" pitchFamily="34" charset="0"/>
              </a:rPr>
              <a:t> is een samenwerkingsverband tussen:</a:t>
            </a:r>
          </a:p>
        </p:txBody>
      </p:sp>
      <p:pic>
        <p:nvPicPr>
          <p:cNvPr id="13" name="Afbeelding 12" descr="Afbeelding met schermopname, Graphics, ontwerp&#10;&#10;Automatisch gegenereerde beschrijving">
            <a:extLst>
              <a:ext uri="{FF2B5EF4-FFF2-40B4-BE49-F238E27FC236}">
                <a16:creationId xmlns:a16="http://schemas.microsoft.com/office/drawing/2014/main" id="{7C579F39-41F2-4630-D172-5009C3649217}"/>
              </a:ext>
            </a:extLst>
          </p:cNvPr>
          <p:cNvPicPr>
            <a:picLocks noChangeAspect="1"/>
          </p:cNvPicPr>
          <p:nvPr/>
        </p:nvPicPr>
        <p:blipFill>
          <a:blip r:embed="rId3"/>
          <a:stretch>
            <a:fillRect/>
          </a:stretch>
        </p:blipFill>
        <p:spPr>
          <a:xfrm>
            <a:off x="759792" y="0"/>
            <a:ext cx="3251200" cy="3175000"/>
          </a:xfrm>
          <a:prstGeom prst="rect">
            <a:avLst/>
          </a:prstGeom>
        </p:spPr>
      </p:pic>
      <p:pic>
        <p:nvPicPr>
          <p:cNvPr id="15" name="Afbeelding 14" descr="Afbeelding met tekst, Lettertype, Graphics, grafische vormgeving&#10;&#10;Automatisch gegenereerde beschrijving">
            <a:extLst>
              <a:ext uri="{FF2B5EF4-FFF2-40B4-BE49-F238E27FC236}">
                <a16:creationId xmlns:a16="http://schemas.microsoft.com/office/drawing/2014/main" id="{0572429D-EF9F-BA3F-1FC5-40E7614BB93A}"/>
              </a:ext>
            </a:extLst>
          </p:cNvPr>
          <p:cNvPicPr>
            <a:picLocks noChangeAspect="1"/>
          </p:cNvPicPr>
          <p:nvPr/>
        </p:nvPicPr>
        <p:blipFill>
          <a:blip r:embed="rId4"/>
          <a:stretch>
            <a:fillRect/>
          </a:stretch>
        </p:blipFill>
        <p:spPr>
          <a:xfrm>
            <a:off x="4508500" y="2584450"/>
            <a:ext cx="3175000" cy="1689100"/>
          </a:xfrm>
          <a:prstGeom prst="rect">
            <a:avLst/>
          </a:prstGeom>
        </p:spPr>
      </p:pic>
      <p:pic>
        <p:nvPicPr>
          <p:cNvPr id="17" name="Afbeelding 16" descr="Afbeelding met Lettertype, tekst, Graphics, grafische vormgeving&#10;&#10;Automatisch gegenereerde beschrijving">
            <a:extLst>
              <a:ext uri="{FF2B5EF4-FFF2-40B4-BE49-F238E27FC236}">
                <a16:creationId xmlns:a16="http://schemas.microsoft.com/office/drawing/2014/main" id="{559C24DD-D7ED-CDD1-A1F4-A962DA2F3DF5}"/>
              </a:ext>
            </a:extLst>
          </p:cNvPr>
          <p:cNvPicPr>
            <a:picLocks noChangeAspect="1"/>
          </p:cNvPicPr>
          <p:nvPr/>
        </p:nvPicPr>
        <p:blipFill>
          <a:blip r:embed="rId5"/>
          <a:stretch>
            <a:fillRect/>
          </a:stretch>
        </p:blipFill>
        <p:spPr>
          <a:xfrm>
            <a:off x="4767194" y="5756454"/>
            <a:ext cx="749300" cy="546100"/>
          </a:xfrm>
          <a:prstGeom prst="rect">
            <a:avLst/>
          </a:prstGeom>
        </p:spPr>
      </p:pic>
      <p:pic>
        <p:nvPicPr>
          <p:cNvPr id="19" name="Afbeelding 18" descr="Afbeelding met Lettertype, Graphics, grafische vormgeving, logo&#10;&#10;Automatisch gegenereerde beschrijving">
            <a:extLst>
              <a:ext uri="{FF2B5EF4-FFF2-40B4-BE49-F238E27FC236}">
                <a16:creationId xmlns:a16="http://schemas.microsoft.com/office/drawing/2014/main" id="{F16087CF-41AF-B32B-C52B-622D166440EB}"/>
              </a:ext>
            </a:extLst>
          </p:cNvPr>
          <p:cNvPicPr>
            <a:picLocks noChangeAspect="1"/>
          </p:cNvPicPr>
          <p:nvPr/>
        </p:nvPicPr>
        <p:blipFill>
          <a:blip r:embed="rId6"/>
          <a:stretch>
            <a:fillRect/>
          </a:stretch>
        </p:blipFill>
        <p:spPr>
          <a:xfrm>
            <a:off x="5950226" y="5584687"/>
            <a:ext cx="1524000" cy="584200"/>
          </a:xfrm>
          <a:prstGeom prst="rect">
            <a:avLst/>
          </a:prstGeom>
        </p:spPr>
      </p:pic>
    </p:spTree>
    <p:extLst>
      <p:ext uri="{BB962C8B-B14F-4D97-AF65-F5344CB8AC3E}">
        <p14:creationId xmlns:p14="http://schemas.microsoft.com/office/powerpoint/2010/main" val="845317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787</Words>
  <Application>Microsoft Office PowerPoint</Application>
  <PresentationFormat>Breedbeeld</PresentationFormat>
  <Paragraphs>32</Paragraphs>
  <Slides>6</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Arial Narrow</vt:lpstr>
      <vt:lpstr>Calibri</vt:lpstr>
      <vt:lpstr>Calibri Light</vt:lpstr>
      <vt:lpstr>Kantoorthema</vt:lpstr>
      <vt:lpstr>Vloeiende overgang van basis- naar voortgezet onderwijs</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Vloeiend overstappen van basis- naar voortgezet onderwijs</dc:title>
  <dc:creator>Corné Struik</dc:creator>
  <cp:lastModifiedBy>J.M. Andries</cp:lastModifiedBy>
  <cp:revision>19</cp:revision>
  <cp:lastPrinted>2023-05-24T12:52:56Z</cp:lastPrinted>
  <dcterms:created xsi:type="dcterms:W3CDTF">2023-05-16T06:56:56Z</dcterms:created>
  <dcterms:modified xsi:type="dcterms:W3CDTF">2023-05-31T13:21:26Z</dcterms:modified>
</cp:coreProperties>
</file>